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336" r:id="rId4"/>
    <p:sldId id="350" r:id="rId5"/>
    <p:sldId id="281" r:id="rId6"/>
    <p:sldId id="279" r:id="rId7"/>
    <p:sldId id="282" r:id="rId8"/>
    <p:sldId id="284" r:id="rId9"/>
    <p:sldId id="285" r:id="rId10"/>
    <p:sldId id="288" r:id="rId11"/>
    <p:sldId id="289" r:id="rId12"/>
    <p:sldId id="328" r:id="rId13"/>
    <p:sldId id="327" r:id="rId14"/>
    <p:sldId id="330" r:id="rId15"/>
    <p:sldId id="359" r:id="rId16"/>
    <p:sldId id="333" r:id="rId17"/>
    <p:sldId id="344" r:id="rId18"/>
    <p:sldId id="351" r:id="rId19"/>
    <p:sldId id="340" r:id="rId20"/>
    <p:sldId id="361" r:id="rId21"/>
    <p:sldId id="341" r:id="rId22"/>
    <p:sldId id="362" r:id="rId23"/>
    <p:sldId id="365" r:id="rId24"/>
    <p:sldId id="363" r:id="rId25"/>
    <p:sldId id="352" r:id="rId26"/>
    <p:sldId id="364" r:id="rId27"/>
    <p:sldId id="366" r:id="rId28"/>
    <p:sldId id="368" r:id="rId29"/>
    <p:sldId id="369" r:id="rId30"/>
    <p:sldId id="385" r:id="rId31"/>
    <p:sldId id="371" r:id="rId32"/>
    <p:sldId id="354" r:id="rId33"/>
    <p:sldId id="372" r:id="rId34"/>
    <p:sldId id="373" r:id="rId35"/>
    <p:sldId id="384" r:id="rId36"/>
    <p:sldId id="377" r:id="rId37"/>
    <p:sldId id="374" r:id="rId38"/>
    <p:sldId id="375" r:id="rId39"/>
    <p:sldId id="376" r:id="rId40"/>
    <p:sldId id="378" r:id="rId41"/>
    <p:sldId id="38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69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6ECD-F66E-4CD6-B10F-AAFA25B31FE9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F1A9-C936-4FB5-A82D-4628491A9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7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98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92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7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3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67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94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08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2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80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8395-5D99-48B0-9B22-CBFFB502C97E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8CF1-D9A5-4C60-B058-97BC3018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4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8395-5D99-48B0-9B22-CBFFB502C97E}" type="datetimeFigureOut">
              <a:rPr lang="en-GB" smtClean="0"/>
              <a:t>06/06/2019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8CF1-D9A5-4C60-B058-97BC3018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52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u.trialstracker.net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nsparimed.org/resources" TargetMode="Externa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36303"/>
            <a:ext cx="7772400" cy="1470025"/>
          </a:xfrm>
        </p:spPr>
        <p:txBody>
          <a:bodyPr/>
          <a:lstStyle/>
          <a:p>
            <a:r>
              <a:rPr lang="en-US" b="1" dirty="0" smtClean="0"/>
              <a:t>Clinical Trial Transparency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91434"/>
            <a:ext cx="5791200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5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should </a:t>
            </a:r>
          </a:p>
          <a:p>
            <a:pPr algn="l"/>
            <a:r>
              <a:rPr lang="en-US" sz="5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German universities do</a:t>
            </a:r>
            <a:endParaRPr lang="en-GB" sz="5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81400"/>
            <a:ext cx="2609850" cy="2990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597"/>
            <a:ext cx="4876800" cy="2111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5791200"/>
            <a:ext cx="50292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Published under a Creative Commons license.</a:t>
            </a:r>
          </a:p>
          <a:p>
            <a:r>
              <a:rPr lang="en-GB" dirty="0" smtClean="0"/>
              <a:t>Anyone may share or re-use parts or all of this presentation without seeking permission.</a:t>
            </a:r>
            <a:r>
              <a:rPr lang="en-GB" dirty="0"/>
              <a:t> CC-BY </a:t>
            </a:r>
            <a:r>
              <a:rPr lang="en-GB" dirty="0" smtClean="0"/>
              <a:t>3.0.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16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0337"/>
            <a:ext cx="1778688" cy="2038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happened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34000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Trials visible: 52</a:t>
            </a:r>
            <a:endParaRPr lang="en-US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2775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Trials done: 74</a:t>
            </a:r>
            <a:endParaRPr lang="en-US" sz="3000" b="1" dirty="0"/>
          </a:p>
        </p:txBody>
      </p:sp>
      <p:sp>
        <p:nvSpPr>
          <p:cNvPr id="9" name="Right Arrow 8"/>
          <p:cNvSpPr/>
          <p:nvPr/>
        </p:nvSpPr>
        <p:spPr>
          <a:xfrm>
            <a:off x="3810000" y="4495800"/>
            <a:ext cx="13716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405333"/>
              </p:ext>
            </p:extLst>
          </p:nvPr>
        </p:nvGraphicFramePr>
        <p:xfrm>
          <a:off x="533400" y="370332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024572"/>
              </p:ext>
            </p:extLst>
          </p:nvPr>
        </p:nvGraphicFramePr>
        <p:xfrm>
          <a:off x="5334000" y="373380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38600" y="6324600"/>
            <a:ext cx="5257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Erick Turner et al. 2008. “Selective </a:t>
            </a:r>
            <a:r>
              <a:rPr lang="en-GB" sz="1400" dirty="0"/>
              <a:t>Publication of </a:t>
            </a:r>
            <a:endParaRPr lang="en-GB" sz="1400" dirty="0" smtClean="0"/>
          </a:p>
          <a:p>
            <a:r>
              <a:rPr lang="en-GB" sz="1400" dirty="0" smtClean="0"/>
              <a:t>Antidepressant </a:t>
            </a:r>
            <a:r>
              <a:rPr lang="en-GB" sz="1400" dirty="0"/>
              <a:t>Trials and Its Influence on Apparent </a:t>
            </a:r>
            <a:r>
              <a:rPr lang="en-GB" sz="1400" dirty="0" smtClean="0"/>
              <a:t>Efficacy” (NEJM)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902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44914"/>
              </p:ext>
            </p:extLst>
          </p:nvPr>
        </p:nvGraphicFramePr>
        <p:xfrm>
          <a:off x="533400" y="370332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!</a:t>
                      </a:r>
                      <a:endParaRPr lang="en-GB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!</a:t>
                      </a:r>
                      <a:endParaRPr lang="en-GB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Evidence distortion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34000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Trials visible: 52</a:t>
            </a:r>
            <a:endParaRPr lang="en-US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2775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Trials done: 74</a:t>
            </a:r>
            <a:endParaRPr lang="en-US" sz="3000" b="1" dirty="0"/>
          </a:p>
        </p:txBody>
      </p:sp>
      <p:sp>
        <p:nvSpPr>
          <p:cNvPr id="9" name="Right Arrow 8"/>
          <p:cNvSpPr/>
          <p:nvPr/>
        </p:nvSpPr>
        <p:spPr>
          <a:xfrm>
            <a:off x="3810000" y="4495800"/>
            <a:ext cx="13716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0375" y="1648691"/>
            <a:ext cx="837882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/>
              <a:t>Negative trials misreport outcomes as </a:t>
            </a:r>
            <a:r>
              <a:rPr lang="en-US" sz="2200" b="1" dirty="0"/>
              <a:t>positive </a:t>
            </a:r>
            <a:endParaRPr lang="en-US" sz="2200" b="1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0" y="2244774"/>
            <a:ext cx="6844311" cy="3775026"/>
            <a:chOff x="0" y="2244774"/>
            <a:chExt cx="6844311" cy="3775026"/>
          </a:xfrm>
        </p:grpSpPr>
        <p:sp>
          <p:nvSpPr>
            <p:cNvPr id="16" name="Donut 15"/>
            <p:cNvSpPr/>
            <p:nvPr/>
          </p:nvSpPr>
          <p:spPr>
            <a:xfrm>
              <a:off x="0" y="4724400"/>
              <a:ext cx="3806825" cy="1295400"/>
            </a:xfrm>
            <a:prstGeom prst="donut">
              <a:avLst>
                <a:gd name="adj" fmla="val 1404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Left Arrow 16"/>
            <p:cNvSpPr/>
            <p:nvPr/>
          </p:nvSpPr>
          <p:spPr>
            <a:xfrm rot="19309201">
              <a:off x="2632421" y="3675999"/>
              <a:ext cx="3076838" cy="279777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9711" y="2244774"/>
              <a:ext cx="2514600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11 negative trials reported as positive</a:t>
              </a:r>
              <a:endParaRPr lang="en-GB" sz="2200" dirty="0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024572"/>
              </p:ext>
            </p:extLst>
          </p:nvPr>
        </p:nvGraphicFramePr>
        <p:xfrm>
          <a:off x="5334000" y="373380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038600" y="6324600"/>
            <a:ext cx="5257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Erick Turner et al. 2008. “Selective </a:t>
            </a:r>
            <a:r>
              <a:rPr lang="en-GB" sz="1400" dirty="0"/>
              <a:t>Publication of </a:t>
            </a:r>
            <a:endParaRPr lang="en-GB" sz="1400" dirty="0" smtClean="0"/>
          </a:p>
          <a:p>
            <a:r>
              <a:rPr lang="en-GB" sz="1400" dirty="0" smtClean="0"/>
              <a:t>Antidepressant </a:t>
            </a:r>
            <a:r>
              <a:rPr lang="en-GB" sz="1400" dirty="0"/>
              <a:t>Trials and Its Influence on Apparent </a:t>
            </a:r>
            <a:r>
              <a:rPr lang="en-GB" sz="1400" dirty="0" smtClean="0"/>
              <a:t>Efficacy” (NEJM)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74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lorcain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11380"/>
            <a:ext cx="6096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1: </a:t>
            </a:r>
            <a:r>
              <a:rPr lang="en-US" dirty="0" err="1" smtClean="0"/>
              <a:t>Lorcainide</a:t>
            </a:r>
            <a:endParaRPr lang="en-GB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0375" y="1648691"/>
            <a:ext cx="8378825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Anti-arrhythmic drug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US approval in 1980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Widely used in patients who had suffered heart attacks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0375" y="4953000"/>
            <a:ext cx="8378825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1980 academic trial with unusual deaths unpublished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Dangers only recognized in 1988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“</a:t>
            </a:r>
            <a:r>
              <a:rPr lang="en-GB" sz="2200" b="1" dirty="0"/>
              <a:t>20,000 to 75,000 lives were lost each year in the 1980s in the United States alone</a:t>
            </a:r>
            <a:r>
              <a:rPr lang="en-GB" sz="2200" dirty="0" smtClean="0"/>
              <a:t>” (</a:t>
            </a:r>
            <a:r>
              <a:rPr lang="en-US" sz="2200" dirty="0" smtClean="0"/>
              <a:t>JAMA)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879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orcain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36" y="1587918"/>
            <a:ext cx="8637864" cy="572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2: </a:t>
            </a:r>
            <a:r>
              <a:rPr lang="en-US" dirty="0" err="1" smtClean="0"/>
              <a:t>Reboxetine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0375" y="1648691"/>
            <a:ext cx="8378825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Antidepressant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EU and US approval in 1990s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Safer than alternatives and just as effective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dirty="0"/>
              <a:t>Cost: 4x as high as </a:t>
            </a:r>
            <a:r>
              <a:rPr lang="en-US" sz="2200" b="1" dirty="0" smtClean="0"/>
              <a:t>other antidepressant drugs</a:t>
            </a:r>
            <a:endParaRPr lang="en-US" sz="2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60375" y="5030450"/>
            <a:ext cx="8378825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Data on 74% of trial participants had remained invisible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Long IQWIG battle for full data from Pfizer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Harms understated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Effectiveness still contested</a:t>
            </a:r>
          </a:p>
        </p:txBody>
      </p:sp>
    </p:spTree>
    <p:extLst>
      <p:ext uri="{BB962C8B-B14F-4D97-AF65-F5344CB8AC3E}">
        <p14:creationId xmlns:p14="http://schemas.microsoft.com/office/powerpoint/2010/main" val="205252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tamiflu swine f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4" y="2286000"/>
            <a:ext cx="885380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tamiflu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71049"/>
            <a:ext cx="8991600" cy="50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3: Tamiflu</a:t>
            </a:r>
            <a:endParaRPr lang="en-GB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0375" y="1648691"/>
            <a:ext cx="8378825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Influenza drug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US and EU approval in 1999 &amp; 2002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$18 billion total sales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b="1" dirty="0"/>
              <a:t>96 </a:t>
            </a:r>
            <a:r>
              <a:rPr lang="en-GB" sz="2200" b="1" dirty="0" smtClean="0"/>
              <a:t>countries </a:t>
            </a:r>
            <a:r>
              <a:rPr lang="en-GB" sz="2200" b="1" dirty="0"/>
              <a:t>stockpiled enough Tamiflu for 350 million </a:t>
            </a:r>
            <a:r>
              <a:rPr lang="en-GB" sz="2200" b="1" dirty="0" smtClean="0"/>
              <a:t>people</a:t>
            </a:r>
            <a:endParaRPr lang="en-GB" sz="2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4648200"/>
            <a:ext cx="8378825" cy="1785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Results from 8 trials not published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Cochrane battle for full data took </a:t>
            </a:r>
            <a:r>
              <a:rPr lang="en-US" sz="2200" dirty="0" smtClean="0"/>
              <a:t>four years</a:t>
            </a:r>
            <a:endParaRPr lang="en-GB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Nobody </a:t>
            </a:r>
            <a:r>
              <a:rPr lang="en-GB" sz="2200" dirty="0"/>
              <a:t>had full access to all data (WHO, EMA, FDA, CDC</a:t>
            </a:r>
            <a:r>
              <a:rPr lang="en-GB" sz="2200" dirty="0" smtClean="0"/>
              <a:t>)</a:t>
            </a: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Conclusion: may do more harm than good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b="1" dirty="0" smtClean="0"/>
              <a:t>WHO removed from essential medicines list in 2017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269527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5574" y="1405565"/>
            <a:ext cx="7921626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198 </a:t>
            </a:r>
            <a:r>
              <a:rPr lang="en-GB" sz="3000" dirty="0"/>
              <a:t>deaths were recorded in clinical trials of four new drugs, but </a:t>
            </a:r>
            <a:r>
              <a:rPr lang="en-GB" sz="3000" dirty="0" smtClean="0"/>
              <a:t>only </a:t>
            </a:r>
            <a:r>
              <a:rPr lang="en-GB" sz="3000" dirty="0"/>
              <a:t>29 deaths were fully </a:t>
            </a:r>
            <a:r>
              <a:rPr lang="en-GB" sz="3000" dirty="0" smtClean="0"/>
              <a:t>reported in journals…</a:t>
            </a:r>
          </a:p>
          <a:p>
            <a:r>
              <a:rPr lang="en-GB" sz="3000" dirty="0" smtClean="0"/>
              <a:t>(</a:t>
            </a:r>
            <a:r>
              <a:rPr lang="en-GB" sz="3000" dirty="0"/>
              <a:t>2016 study</a:t>
            </a:r>
            <a:r>
              <a:rPr lang="en-GB" sz="3000" dirty="0" smtClean="0"/>
              <a:t>)</a:t>
            </a:r>
            <a:endParaRPr lang="en-GB" sz="3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These </a:t>
            </a:r>
            <a:r>
              <a:rPr lang="en-US" dirty="0" smtClean="0"/>
              <a:t>problems are not isolated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84174" y="2286000"/>
            <a:ext cx="7921626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Only </a:t>
            </a:r>
            <a:r>
              <a:rPr lang="en-GB" sz="3000" dirty="0"/>
              <a:t>11% of publications in journals provided </a:t>
            </a:r>
            <a:r>
              <a:rPr lang="en-GB" sz="3000" dirty="0" smtClean="0"/>
              <a:t>a </a:t>
            </a:r>
            <a:r>
              <a:rPr lang="en-GB" sz="3000" dirty="0"/>
              <a:t>complete and consistent account of all </a:t>
            </a:r>
            <a:r>
              <a:rPr lang="en-GB" sz="3000" dirty="0" smtClean="0"/>
              <a:t>serious </a:t>
            </a:r>
            <a:r>
              <a:rPr lang="en-GB" sz="3000" dirty="0"/>
              <a:t>adverse events experienced by trial </a:t>
            </a:r>
            <a:r>
              <a:rPr lang="en-GB" sz="3000" dirty="0" smtClean="0"/>
              <a:t>participants…</a:t>
            </a:r>
          </a:p>
          <a:p>
            <a:r>
              <a:rPr lang="en-GB" sz="3000" dirty="0" smtClean="0"/>
              <a:t>(</a:t>
            </a:r>
            <a:r>
              <a:rPr lang="en-GB" sz="3000" dirty="0"/>
              <a:t>2015 study of 300 clinical trials</a:t>
            </a:r>
            <a:r>
              <a:rPr lang="en-GB" sz="3000" dirty="0" smtClean="0"/>
              <a:t>)</a:t>
            </a:r>
            <a:endParaRPr lang="en-GB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2774" y="3238143"/>
            <a:ext cx="7921626" cy="2400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Out </a:t>
            </a:r>
            <a:r>
              <a:rPr lang="en-GB" sz="3000" dirty="0"/>
              <a:t>of 455 completed trials involving children, 96 had never published results </a:t>
            </a:r>
            <a:r>
              <a:rPr lang="en-GB" sz="3000" dirty="0" smtClean="0"/>
              <a:t>anywhere. </a:t>
            </a:r>
            <a:r>
              <a:rPr lang="en-GB" sz="3000" dirty="0"/>
              <a:t>Tens of thousands of children had participated in these </a:t>
            </a:r>
            <a:r>
              <a:rPr lang="en-GB" sz="3000" dirty="0" smtClean="0"/>
              <a:t>trials…</a:t>
            </a:r>
          </a:p>
          <a:p>
            <a:r>
              <a:rPr lang="en-GB" sz="3000" dirty="0" smtClean="0"/>
              <a:t>(</a:t>
            </a:r>
            <a:r>
              <a:rPr lang="en-GB" sz="3000" dirty="0"/>
              <a:t>2016 study</a:t>
            </a:r>
            <a:r>
              <a:rPr lang="en-GB" sz="3000" dirty="0" smtClean="0"/>
              <a:t>)</a:t>
            </a:r>
            <a:endParaRPr lang="en-GB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841374" y="4233208"/>
            <a:ext cx="7921626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35</a:t>
            </a:r>
            <a:r>
              <a:rPr lang="en-GB" sz="3000" dirty="0"/>
              <a:t>% of results from all clinical trials of 15 drugs allowed onto the market remained unpublished and hence </a:t>
            </a:r>
            <a:r>
              <a:rPr lang="en-GB" sz="3000" dirty="0" smtClean="0"/>
              <a:t>invisible… </a:t>
            </a:r>
          </a:p>
          <a:p>
            <a:r>
              <a:rPr lang="en-GB" sz="3000" dirty="0" smtClean="0"/>
              <a:t>(</a:t>
            </a:r>
            <a:r>
              <a:rPr lang="en-GB" sz="3000" dirty="0"/>
              <a:t>2015 study</a:t>
            </a:r>
            <a:r>
              <a:rPr lang="en-GB" sz="3000" dirty="0" smtClean="0"/>
              <a:t>)</a:t>
            </a:r>
            <a:endParaRPr lang="en-GB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5228272"/>
            <a:ext cx="7921626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Only 9 </a:t>
            </a:r>
            <a:r>
              <a:rPr lang="en-GB" sz="3000" dirty="0"/>
              <a:t>trials out of 67 published in top medical journals </a:t>
            </a:r>
            <a:r>
              <a:rPr lang="en-GB" sz="3000" dirty="0" smtClean="0"/>
              <a:t>were accurately reported…</a:t>
            </a:r>
          </a:p>
          <a:p>
            <a:r>
              <a:rPr lang="en-GB" sz="3000" dirty="0" smtClean="0"/>
              <a:t>(</a:t>
            </a:r>
            <a:r>
              <a:rPr lang="en-GB" sz="3000" dirty="0"/>
              <a:t>2016 </a:t>
            </a:r>
            <a:r>
              <a:rPr lang="en-GB" sz="3000" dirty="0" smtClean="0"/>
              <a:t>study)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8756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transparency means…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724400" cy="479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285750" indent="-285750"/>
            <a:endParaRPr lang="en-US" b="1" dirty="0" smtClean="0">
              <a:solidFill>
                <a:schemeClr val="bg1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chemeClr val="bg1"/>
                </a:solidFill>
              </a:rPr>
              <a:t>Treatment efficacy and harms unclear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chemeClr val="bg1"/>
                </a:solidFill>
              </a:rPr>
              <a:t>Public health funds misspent</a:t>
            </a:r>
          </a:p>
          <a:p>
            <a:pPr marL="285750" indent="-285750"/>
            <a:r>
              <a:rPr lang="en-US" b="1" dirty="0" smtClean="0">
                <a:solidFill>
                  <a:schemeClr val="bg1"/>
                </a:solidFill>
              </a:rPr>
              <a:t>Research funding wasted </a:t>
            </a:r>
          </a:p>
          <a:p>
            <a:pPr marL="285750" indent="-285750"/>
            <a:r>
              <a:rPr lang="en-US" b="1" dirty="0" smtClean="0">
                <a:solidFill>
                  <a:schemeClr val="bg1"/>
                </a:solidFill>
              </a:rPr>
              <a:t>Scientific </a:t>
            </a:r>
            <a:r>
              <a:rPr lang="en-US" b="1" dirty="0">
                <a:solidFill>
                  <a:schemeClr val="bg1"/>
                </a:solidFill>
              </a:rPr>
              <a:t>progress slowed down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Important: It’s not just Big Bad Pharma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8" y="2285207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Research consistently shows that universities perform </a:t>
            </a:r>
            <a:r>
              <a:rPr lang="en-US" u="sng" dirty="0" smtClean="0"/>
              <a:t>worse</a:t>
            </a:r>
            <a:r>
              <a:rPr lang="en-US" dirty="0" smtClean="0"/>
              <a:t> than industry at registering clinical trials and publishing their results.</a:t>
            </a:r>
          </a:p>
        </p:txBody>
      </p:sp>
      <p:pic>
        <p:nvPicPr>
          <p:cNvPr id="3078" name="Picture 6" descr="Image result for doc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238488" cy="205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structure</a:t>
            </a:r>
            <a:endParaRPr lang="en-GB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82587" y="1981200"/>
            <a:ext cx="837882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 The problem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1" y="3178314"/>
            <a:ext cx="746601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 Solutions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4397514"/>
            <a:ext cx="63992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3</a:t>
            </a:r>
            <a:r>
              <a:rPr lang="en-US" sz="4000" dirty="0" smtClean="0"/>
              <a:t> Policy asks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5616714"/>
            <a:ext cx="52562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 </a:t>
            </a:r>
            <a:r>
              <a:rPr lang="en-US" sz="4000" dirty="0" err="1" smtClean="0"/>
              <a:t>TranspariMED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953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map and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8" y="1524000"/>
            <a:ext cx="8845482" cy="49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Trial registration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1600200"/>
            <a:ext cx="7086600" cy="16927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Advantages:</a:t>
            </a:r>
            <a:endParaRPr lang="en-US" sz="2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Stops </a:t>
            </a:r>
            <a:r>
              <a:rPr lang="en-US" sz="2600" dirty="0"/>
              <a:t>trials from “</a:t>
            </a:r>
            <a:r>
              <a:rPr lang="en-US" sz="2600" dirty="0" smtClean="0"/>
              <a:t>disappearing”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Prevents moving of goalposts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All key information in one place</a:t>
            </a:r>
            <a:endParaRPr lang="en-GB" sz="26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3676471"/>
            <a:ext cx="8763000" cy="1200329"/>
            <a:chOff x="228600" y="3676471"/>
            <a:chExt cx="8763000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3676471"/>
              <a:ext cx="8534400" cy="120032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GB" dirty="0"/>
            </a:p>
          </p:txBody>
        </p:sp>
        <p:pic>
          <p:nvPicPr>
            <p:cNvPr id="1026" name="Picture 2" descr="ClinicalTrials.go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88" y="3810000"/>
              <a:ext cx="3801174" cy="970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715000" y="4003733"/>
              <a:ext cx="3276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/>
                <a:t>265,000 studies</a:t>
              </a:r>
              <a:endParaRPr lang="en-GB" sz="3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600" y="5181600"/>
            <a:ext cx="8534400" cy="1200329"/>
            <a:chOff x="228600" y="5029200"/>
            <a:chExt cx="8534400" cy="1200329"/>
          </a:xfrm>
        </p:grpSpPr>
        <p:sp>
          <p:nvSpPr>
            <p:cNvPr id="13" name="TextBox 12"/>
            <p:cNvSpPr txBox="1"/>
            <p:nvPr/>
          </p:nvSpPr>
          <p:spPr>
            <a:xfrm>
              <a:off x="228600" y="5029200"/>
              <a:ext cx="8534400" cy="120032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GB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88" y="5326284"/>
              <a:ext cx="5071340" cy="693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943600" y="5389602"/>
              <a:ext cx="2743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/>
                <a:t>56,000 trials</a:t>
              </a:r>
              <a:endParaRPr lang="en-GB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755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47" y="293914"/>
            <a:ext cx="8229600" cy="1143000"/>
          </a:xfrm>
        </p:spPr>
        <p:txBody>
          <a:bodyPr/>
          <a:lstStyle/>
          <a:p>
            <a:r>
              <a:rPr lang="en-US" dirty="0" smtClean="0"/>
              <a:t>What are clinical trials?</a:t>
            </a:r>
            <a:endParaRPr lang="en-GB" dirty="0"/>
          </a:p>
        </p:txBody>
      </p:sp>
      <p:sp>
        <p:nvSpPr>
          <p:cNvPr id="4" name="AutoShape 2" descr="Image result for &quot;clinical trials&quot; method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&quot;clinical trials&quot; method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&quot;clinical trials&quot; method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32385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119" y="3332202"/>
            <a:ext cx="3311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Group of patients</a:t>
            </a:r>
            <a:endParaRPr lang="en-GB" sz="30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05550" y="1803737"/>
            <a:ext cx="2172493" cy="2408545"/>
            <a:chOff x="6305550" y="1803737"/>
            <a:chExt cx="2172493" cy="2408545"/>
          </a:xfrm>
        </p:grpSpPr>
        <p:sp>
          <p:nvSpPr>
            <p:cNvPr id="16" name="Right Arrow 15"/>
            <p:cNvSpPr/>
            <p:nvPr/>
          </p:nvSpPr>
          <p:spPr>
            <a:xfrm>
              <a:off x="6324600" y="2223057"/>
              <a:ext cx="647700" cy="190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305550" y="3513951"/>
              <a:ext cx="647700" cy="190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50314" y="1803737"/>
              <a:ext cx="1427729" cy="1015663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endParaRPr lang="en-US" sz="2000" b="1" dirty="0" smtClean="0"/>
            </a:p>
            <a:p>
              <a:r>
                <a:rPr lang="en-US" sz="2000" b="1" dirty="0" smtClean="0"/>
                <a:t>OUTCOMES</a:t>
              </a:r>
            </a:p>
            <a:p>
              <a:endParaRPr lang="en-GB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50313" y="3196619"/>
              <a:ext cx="1427729" cy="1015663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endParaRPr lang="en-US" sz="2000" b="1" dirty="0" smtClean="0"/>
            </a:p>
            <a:p>
              <a:r>
                <a:rPr lang="en-US" sz="2000" b="1" dirty="0" smtClean="0"/>
                <a:t>OUTCOMES</a:t>
              </a:r>
            </a:p>
            <a:p>
              <a:endParaRPr lang="en-GB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44126" y="1159178"/>
            <a:ext cx="3670217" cy="3965332"/>
            <a:chOff x="2844126" y="1254488"/>
            <a:chExt cx="3670217" cy="3965332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0735" y="1254488"/>
              <a:ext cx="903608" cy="8376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3276600" y="2686110"/>
              <a:ext cx="3810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796145" y="1447800"/>
              <a:ext cx="0" cy="3571965"/>
            </a:xfrm>
            <a:prstGeom prst="line">
              <a:avLst/>
            </a:prstGeom>
            <a:ln w="635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ight Arrow 9"/>
            <p:cNvSpPr/>
            <p:nvPr/>
          </p:nvSpPr>
          <p:spPr>
            <a:xfrm rot="1605006">
              <a:off x="3934527" y="3072316"/>
              <a:ext cx="747294" cy="1975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Arrow 12"/>
            <p:cNvSpPr/>
            <p:nvPr/>
          </p:nvSpPr>
          <p:spPr>
            <a:xfrm rot="19985395" flipV="1">
              <a:off x="3926839" y="2482956"/>
              <a:ext cx="826435" cy="1694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20671" y="1810476"/>
              <a:ext cx="1427729" cy="10156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Treatment </a:t>
              </a:r>
            </a:p>
            <a:p>
              <a:r>
                <a:rPr lang="en-US" sz="2000" b="1" dirty="0" smtClean="0"/>
                <a:t>Group</a:t>
              </a:r>
            </a:p>
            <a:p>
              <a:r>
                <a:rPr lang="en-US" sz="2000" dirty="0" smtClean="0"/>
                <a:t>(new drug)</a:t>
              </a:r>
              <a:endParaRPr lang="en-GB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77191" y="3042791"/>
              <a:ext cx="1427729" cy="132343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Control group</a:t>
              </a:r>
            </a:p>
            <a:p>
              <a:r>
                <a:rPr lang="en-US" sz="2000" dirty="0" smtClean="0"/>
                <a:t>(old drug or no drug)</a:t>
              </a:r>
              <a:endParaRPr lang="en-GB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44126" y="4819710"/>
              <a:ext cx="1933065" cy="40011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Randomization</a:t>
              </a:r>
              <a:endParaRPr lang="en-GB" sz="2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638800" y="2223057"/>
            <a:ext cx="3373514" cy="4482543"/>
            <a:chOff x="5638800" y="2223057"/>
            <a:chExt cx="3373514" cy="4482543"/>
          </a:xfrm>
        </p:grpSpPr>
        <p:sp>
          <p:nvSpPr>
            <p:cNvPr id="26" name="TextBox 25"/>
            <p:cNvSpPr txBox="1"/>
            <p:nvPr/>
          </p:nvSpPr>
          <p:spPr>
            <a:xfrm>
              <a:off x="5638800" y="5228272"/>
              <a:ext cx="3373514" cy="14773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</a:rPr>
                <a:t>Compare outcomes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3000" b="1" dirty="0" smtClean="0">
                  <a:solidFill>
                    <a:schemeClr val="bg1"/>
                  </a:solidFill>
                </a:rPr>
                <a:t>benefits</a:t>
              </a:r>
            </a:p>
            <a:p>
              <a:pPr marL="457200" indent="-457200">
                <a:buFont typeface="Arial" pitchFamily="34" charset="0"/>
                <a:buChar char="•"/>
              </a:pPr>
              <a:r>
                <a:rPr lang="en-US" sz="3000" b="1" dirty="0" smtClean="0">
                  <a:solidFill>
                    <a:schemeClr val="bg1"/>
                  </a:solidFill>
                </a:rPr>
                <a:t>harms </a:t>
              </a:r>
              <a:endParaRPr lang="en-GB" sz="30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8577005" y="2223057"/>
              <a:ext cx="323850" cy="190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8577005" y="3513951"/>
              <a:ext cx="323850" cy="190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ight Arrow 35"/>
            <p:cNvSpPr/>
            <p:nvPr/>
          </p:nvSpPr>
          <p:spPr>
            <a:xfrm rot="5400000">
              <a:off x="7369136" y="3649881"/>
              <a:ext cx="2901513" cy="1619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1033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map and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8" y="1524000"/>
            <a:ext cx="8845482" cy="49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Trial registration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1600200"/>
            <a:ext cx="7086600" cy="409342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MANDATORY</a:t>
            </a:r>
          </a:p>
          <a:p>
            <a:endParaRPr lang="en-US" sz="2600" b="1" dirty="0"/>
          </a:p>
          <a:p>
            <a:r>
              <a:rPr lang="en-US" sz="2600" b="1" dirty="0" smtClean="0"/>
              <a:t>Declaration of Helsinki 2013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/>
              <a:t>Article 35: “</a:t>
            </a:r>
            <a:r>
              <a:rPr lang="en-GB" sz="2600" i="1" dirty="0" smtClean="0"/>
              <a:t>Every </a:t>
            </a:r>
            <a:r>
              <a:rPr lang="en-GB" sz="2600" i="1" dirty="0"/>
              <a:t>research study involving human subjects must be registered in a publicly accessible database before recruitment of the first subject</a:t>
            </a:r>
            <a:r>
              <a:rPr lang="en-GB" sz="2600" i="1" dirty="0" smtClean="0"/>
              <a:t>.</a:t>
            </a:r>
            <a:r>
              <a:rPr lang="en-GB" sz="2600" dirty="0" smtClean="0"/>
              <a:t>”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 smtClean="0"/>
              <a:t>Any clinical trial not doing this is unethical</a:t>
            </a: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3272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3622119"/>
            <a:ext cx="7086600" cy="24929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Advantages:</a:t>
            </a:r>
            <a:endParaRPr lang="en-US" sz="2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Faster results </a:t>
            </a:r>
            <a:r>
              <a:rPr lang="en-US" sz="2600" dirty="0"/>
              <a:t>sharing </a:t>
            </a:r>
            <a:endParaRPr lang="en-US" sz="2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More accurate data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Prevents non-publication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Easy to locate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Public access – no paywall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Post results on registries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5" y="1219200"/>
            <a:ext cx="8882488" cy="19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2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Post results on registries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600200"/>
            <a:ext cx="7086600" cy="489364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MANDATORY</a:t>
            </a:r>
          </a:p>
          <a:p>
            <a:endParaRPr lang="en-US" sz="2600" b="1" dirty="0"/>
          </a:p>
          <a:p>
            <a:r>
              <a:rPr lang="en-US" sz="2600" b="1" dirty="0" smtClean="0"/>
              <a:t>European Union directive 2014</a:t>
            </a:r>
          </a:p>
          <a:p>
            <a:endParaRPr lang="en-US" sz="2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u="sng" dirty="0" smtClean="0"/>
              <a:t>Every</a:t>
            </a:r>
            <a:r>
              <a:rPr lang="en-GB" sz="2600" dirty="0" smtClean="0"/>
              <a:t> clinical trial registered on the EU Clinical Trial Register (</a:t>
            </a:r>
            <a:r>
              <a:rPr lang="en-GB" sz="2600" dirty="0" err="1" smtClean="0"/>
              <a:t>EudraCT</a:t>
            </a:r>
            <a:r>
              <a:rPr lang="en-GB" sz="2600" dirty="0" smtClean="0"/>
              <a:t>) must post results there 12 months after completion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 smtClean="0"/>
              <a:t>Institutions (= universities) are responsible for compliance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 smtClean="0"/>
              <a:t>After 2020 member states may impose fines</a:t>
            </a: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38824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Post results on registries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600200"/>
            <a:ext cx="7086600" cy="529375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MANDATORY</a:t>
            </a:r>
          </a:p>
          <a:p>
            <a:endParaRPr lang="en-US" sz="2600" b="1" dirty="0"/>
          </a:p>
          <a:p>
            <a:r>
              <a:rPr lang="en-US" sz="2600" b="1" dirty="0" smtClean="0"/>
              <a:t>FDA Amendments Act (Final Rule) 2017</a:t>
            </a:r>
          </a:p>
          <a:p>
            <a:endParaRPr lang="en-US" sz="2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u="sng" dirty="0" smtClean="0"/>
              <a:t>Some</a:t>
            </a:r>
            <a:r>
              <a:rPr lang="en-GB" sz="2600" dirty="0" smtClean="0"/>
              <a:t> clinical trials registered on </a:t>
            </a:r>
            <a:r>
              <a:rPr lang="en-GB" sz="2600" dirty="0"/>
              <a:t>Clinicaltrials.gov (including some foreign-sponsored </a:t>
            </a:r>
            <a:r>
              <a:rPr lang="en-GB" sz="2600" dirty="0" smtClean="0"/>
              <a:t>trials) must post results within 12 months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 smtClean="0"/>
              <a:t>Institutions (= universities) are responsible for compliance</a:t>
            </a:r>
          </a:p>
          <a:p>
            <a:pPr lvl="1"/>
            <a:endParaRPr lang="en-GB" sz="2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 smtClean="0"/>
              <a:t>Fines up to $11,000 per day if results are late</a:t>
            </a: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328925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Post results on registries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600200"/>
            <a:ext cx="7086600" cy="529375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VOLUNTARY</a:t>
            </a:r>
          </a:p>
          <a:p>
            <a:endParaRPr lang="en-US" sz="2600" b="1" dirty="0"/>
          </a:p>
          <a:p>
            <a:r>
              <a:rPr lang="en-US" sz="2600" b="1" dirty="0" smtClean="0"/>
              <a:t>WHO Joint Statement 2017</a:t>
            </a:r>
          </a:p>
          <a:p>
            <a:endParaRPr lang="en-US" sz="2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u="sng" dirty="0" smtClean="0"/>
              <a:t>Every</a:t>
            </a:r>
            <a:r>
              <a:rPr lang="en-GB" sz="2600" dirty="0" smtClean="0"/>
              <a:t> clinical trial must post results onto registries 12 months after completion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 smtClean="0"/>
              <a:t>Also applies to trials on DRKS and ISRCTN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 smtClean="0"/>
              <a:t>Institutions (= universities) are responsible for compliance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 smtClean="0"/>
              <a:t>Funders pledge to monitor… and cut funding</a:t>
            </a: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37718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structure</a:t>
            </a:r>
            <a:endParaRPr lang="en-GB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82587" y="1981200"/>
            <a:ext cx="837882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 The problem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1" y="3178314"/>
            <a:ext cx="74660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 Solutions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4397514"/>
            <a:ext cx="639921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r>
              <a:rPr lang="en-US" sz="4000" b="1" dirty="0" smtClean="0"/>
              <a:t> </a:t>
            </a:r>
            <a:r>
              <a:rPr lang="en-US" sz="4000" b="1" dirty="0"/>
              <a:t>German universities</a:t>
            </a:r>
            <a:endParaRPr lang="en-US" sz="40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5616714"/>
            <a:ext cx="52562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 How to fix this</a:t>
            </a:r>
          </a:p>
        </p:txBody>
      </p:sp>
    </p:spTree>
    <p:extLst>
      <p:ext uri="{BB962C8B-B14F-4D97-AF65-F5344CB8AC3E}">
        <p14:creationId xmlns:p14="http://schemas.microsoft.com/office/powerpoint/2010/main" val="4400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map and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8" y="1524000"/>
            <a:ext cx="8845482" cy="49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 registration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600200"/>
            <a:ext cx="7086600" cy="449353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study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IntoValue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QUEST /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BiH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75% of all clinical trials run by German universities were not prospectively registered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60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All these trials were unethical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600" dirty="0">
              <a:solidFill>
                <a:prstClr val="black"/>
              </a:solidFill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Shows lack of strong policies and oversight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600" dirty="0">
              <a:solidFill>
                <a:prstClr val="black"/>
              </a:solidFill>
              <a:latin typeface="Calibri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Threatens ability to publish results in high impact journals (ICMJE requirement)</a:t>
            </a:r>
          </a:p>
        </p:txBody>
      </p:sp>
    </p:spTree>
    <p:extLst>
      <p:ext uri="{BB962C8B-B14F-4D97-AF65-F5344CB8AC3E}">
        <p14:creationId xmlns:p14="http://schemas.microsoft.com/office/powerpoint/2010/main" val="106243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publication (I)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600200"/>
            <a:ext cx="7086600" cy="489364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2018 study (</a:t>
            </a:r>
            <a:r>
              <a:rPr lang="en-US" sz="2600" b="1" dirty="0" err="1" smtClean="0"/>
              <a:t>IntoValue</a:t>
            </a:r>
            <a:r>
              <a:rPr lang="en-US" sz="2600" b="1" dirty="0" smtClean="0"/>
              <a:t>, QUEST / </a:t>
            </a:r>
            <a:r>
              <a:rPr lang="en-US" sz="2600" b="1" dirty="0" err="1" smtClean="0"/>
              <a:t>BiH</a:t>
            </a:r>
            <a:r>
              <a:rPr lang="en-US" sz="2600" b="1" dirty="0" smtClean="0"/>
              <a:t>)</a:t>
            </a:r>
          </a:p>
          <a:p>
            <a:endParaRPr lang="en-US" sz="2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 smtClean="0"/>
              <a:t>27% of </a:t>
            </a:r>
            <a:r>
              <a:rPr lang="en-GB" sz="2600" dirty="0"/>
              <a:t>clinical trials </a:t>
            </a:r>
            <a:r>
              <a:rPr lang="en-GB" sz="2600" dirty="0" smtClean="0"/>
              <a:t>run by German universities never published their results anywhere (not on registries + not in journals)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 smtClean="0"/>
              <a:t>Total of 433 trials involving &gt;50,000 patients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/>
              <a:t>Immense waste of research funds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 smtClean="0"/>
              <a:t>Reaction: IQWIG </a:t>
            </a:r>
            <a:r>
              <a:rPr lang="en-GB" sz="2600" b="1" dirty="0"/>
              <a:t>called for funding cuts for universities that fail to publish trial </a:t>
            </a:r>
            <a:r>
              <a:rPr lang="en-GB" sz="2600" b="1" dirty="0" smtClean="0"/>
              <a:t>results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14587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publication (II)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1171575"/>
            <a:ext cx="45815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479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Posting results on registries (I)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600200"/>
            <a:ext cx="7086600" cy="4924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Performance of German vs other universities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460319"/>
            <a:ext cx="7086600" cy="209288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600" u="sng" dirty="0" smtClean="0"/>
              <a:t>Other countries</a:t>
            </a:r>
            <a:r>
              <a:rPr lang="en-US" sz="2600" dirty="0" smtClean="0"/>
              <a:t> (EU registry / FDAAA trials)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 smtClean="0"/>
              <a:t>Oxford:              93% posted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 smtClean="0"/>
              <a:t>King’s College:  93% posted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/>
              <a:t>Johns Hopkins: 100% posted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/>
              <a:t>Yale:                   100% </a:t>
            </a:r>
            <a:r>
              <a:rPr lang="en-GB" sz="2600" dirty="0" smtClean="0"/>
              <a:t>posted</a:t>
            </a:r>
            <a:endParaRPr lang="en-GB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2209800"/>
            <a:ext cx="7086600" cy="209288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600" u="sng" dirty="0" smtClean="0"/>
              <a:t>Germany</a:t>
            </a:r>
            <a:r>
              <a:rPr lang="en-US" sz="2600" dirty="0" smtClean="0"/>
              <a:t> (EU registry)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 err="1" smtClean="0"/>
              <a:t>Charite</a:t>
            </a:r>
            <a:r>
              <a:rPr lang="en-GB" sz="2600" dirty="0"/>
              <a:t> </a:t>
            </a:r>
            <a:r>
              <a:rPr lang="en-GB" sz="2600" dirty="0" smtClean="0"/>
              <a:t>              3</a:t>
            </a:r>
            <a:r>
              <a:rPr lang="en-GB" sz="2600" dirty="0"/>
              <a:t>% of results posted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 smtClean="0"/>
              <a:t>Heidelberg         0% posted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dirty="0" smtClean="0"/>
              <a:t>Munich (LMU)   7% posted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 err="1" smtClean="0"/>
              <a:t>Münster</a:t>
            </a:r>
            <a:r>
              <a:rPr lang="en-GB" sz="2600" b="1" dirty="0" smtClean="0"/>
              <a:t>           </a:t>
            </a:r>
            <a:r>
              <a:rPr lang="en-GB" sz="2600" b="1" dirty="0" smtClean="0"/>
              <a:t>59</a:t>
            </a:r>
            <a:r>
              <a:rPr lang="en-GB" sz="2600" b="1" dirty="0" smtClean="0"/>
              <a:t>% posted </a:t>
            </a:r>
            <a:r>
              <a:rPr lang="en-GB" sz="2600" b="1" dirty="0" smtClean="0">
                <a:sym typeface="Wingdings" panose="05000000000000000000" pitchFamily="2" charset="2"/>
              </a:rPr>
              <a:t>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301876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structure</a:t>
            </a:r>
            <a:endParaRPr lang="en-GB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82587" y="1981200"/>
            <a:ext cx="837882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 The problem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1" y="3178314"/>
            <a:ext cx="746601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 Solutions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4397514"/>
            <a:ext cx="639921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r>
              <a:rPr lang="en-US" sz="4000" b="1" dirty="0" smtClean="0"/>
              <a:t> German universities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5616714"/>
            <a:ext cx="525621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4 How </a:t>
            </a:r>
            <a:r>
              <a:rPr lang="en-US" sz="4000" b="1" dirty="0"/>
              <a:t>to fix this</a:t>
            </a:r>
          </a:p>
        </p:txBody>
      </p:sp>
    </p:spTree>
    <p:extLst>
      <p:ext uri="{BB962C8B-B14F-4D97-AF65-F5344CB8AC3E}">
        <p14:creationId xmlns:p14="http://schemas.microsoft.com/office/powerpoint/2010/main" val="38419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479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Posting results on registries (</a:t>
            </a:r>
            <a:r>
              <a:rPr lang="en-GB" dirty="0" smtClean="0"/>
              <a:t>II)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600200"/>
            <a:ext cx="7086600" cy="11079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Now check your own institution’s performance:</a:t>
            </a:r>
          </a:p>
          <a:p>
            <a:r>
              <a:rPr lang="en-GB" sz="4000" dirty="0">
                <a:hlinkClick r:id="rId3"/>
              </a:rPr>
              <a:t>eu.trialstracker.net</a:t>
            </a:r>
            <a:r>
              <a:rPr lang="en-GB" sz="4000" dirty="0" smtClean="0">
                <a:hlinkClick r:id="rId3"/>
              </a:rPr>
              <a:t>/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815797"/>
            <a:ext cx="5398304" cy="3448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825" y="2895600"/>
            <a:ext cx="3762375" cy="431482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Left Arrow 4"/>
          <p:cNvSpPr/>
          <p:nvPr/>
        </p:nvSpPr>
        <p:spPr>
          <a:xfrm rot="734639">
            <a:off x="4951778" y="2437803"/>
            <a:ext cx="3584575" cy="7003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3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Posting results on registries (</a:t>
            </a:r>
            <a:r>
              <a:rPr lang="en-GB" dirty="0" smtClean="0"/>
              <a:t>III)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7" name="Picture 9" descr="Image result for scientific pro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64" y="3086386"/>
            <a:ext cx="4263009" cy="37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1600200"/>
            <a:ext cx="7086600" cy="424731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KEY POINTS</a:t>
            </a:r>
          </a:p>
          <a:p>
            <a:endParaRPr lang="en-US" sz="2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 smtClean="0"/>
              <a:t>Universities </a:t>
            </a:r>
            <a:r>
              <a:rPr lang="en-GB" sz="2600" b="1" u="sng" dirty="0" smtClean="0"/>
              <a:t>are</a:t>
            </a:r>
            <a:r>
              <a:rPr lang="en-GB" sz="2600" b="1" dirty="0" smtClean="0"/>
              <a:t> responsible</a:t>
            </a:r>
            <a:r>
              <a:rPr lang="en-GB" sz="2600" dirty="0" smtClean="0"/>
              <a:t> (not individuals)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 smtClean="0"/>
              <a:t>Universities </a:t>
            </a:r>
            <a:r>
              <a:rPr lang="en-GB" sz="2600" b="1" u="sng" dirty="0" smtClean="0"/>
              <a:t>can</a:t>
            </a:r>
            <a:r>
              <a:rPr lang="en-GB" sz="2600" b="1" dirty="0" smtClean="0"/>
              <a:t> do better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6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600" b="1" dirty="0" smtClean="0"/>
              <a:t>Universities </a:t>
            </a:r>
            <a:r>
              <a:rPr lang="en-GB" sz="2600" b="1" u="sng" dirty="0" smtClean="0"/>
              <a:t>must</a:t>
            </a:r>
            <a:r>
              <a:rPr lang="en-GB" sz="2600" b="1" dirty="0" smtClean="0"/>
              <a:t> do better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200" dirty="0"/>
              <a:t>Ethical </a:t>
            </a:r>
            <a:r>
              <a:rPr lang="en-GB" sz="2200" dirty="0" smtClean="0"/>
              <a:t>imperative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200" dirty="0" smtClean="0"/>
              <a:t>Integral part of research excellence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200" dirty="0" smtClean="0"/>
              <a:t>Risk of funding cuts (e.g. </a:t>
            </a:r>
            <a:r>
              <a:rPr lang="en-GB" sz="2200" dirty="0" err="1" smtClean="0"/>
              <a:t>Wellcome</a:t>
            </a:r>
            <a:r>
              <a:rPr lang="en-GB" sz="2200" dirty="0" smtClean="0"/>
              <a:t> Trust)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200" dirty="0" smtClean="0"/>
              <a:t>Threat of legal liability and fines</a:t>
            </a:r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07974" y="5983069"/>
            <a:ext cx="8531225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IMPORTANT: </a:t>
            </a:r>
            <a:r>
              <a:rPr lang="en-GB" dirty="0" smtClean="0"/>
              <a:t>Results posted </a:t>
            </a:r>
            <a:r>
              <a:rPr lang="en-GB" dirty="0"/>
              <a:t>onto trial registries can </a:t>
            </a:r>
            <a:r>
              <a:rPr lang="en-GB" dirty="0" smtClean="0"/>
              <a:t>afterwards still </a:t>
            </a:r>
            <a:r>
              <a:rPr lang="en-GB" dirty="0"/>
              <a:t>be published in </a:t>
            </a:r>
            <a:r>
              <a:rPr lang="en-GB" dirty="0" smtClean="0"/>
              <a:t>high impact journals (it’s ICMJE policy, and Oxford researchers clearly still manage to publish…)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3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structure</a:t>
            </a:r>
            <a:endParaRPr lang="en-GB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82587" y="1981200"/>
            <a:ext cx="837882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 The problem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1" y="3178314"/>
            <a:ext cx="74660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 Solutions </a:t>
            </a:r>
            <a:r>
              <a:rPr lang="en-US" sz="4000" dirty="0"/>
              <a:t>and progress</a:t>
            </a:r>
            <a:endParaRPr lang="en-US" sz="4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362200" y="4397514"/>
            <a:ext cx="63992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3</a:t>
            </a:r>
            <a:r>
              <a:rPr lang="en-US" sz="4000" dirty="0" smtClean="0"/>
              <a:t> Policy asks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5200" y="5616714"/>
            <a:ext cx="525621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4 How to fix this</a:t>
            </a:r>
          </a:p>
        </p:txBody>
      </p:sp>
    </p:spTree>
    <p:extLst>
      <p:ext uri="{BB962C8B-B14F-4D97-AF65-F5344CB8AC3E}">
        <p14:creationId xmlns:p14="http://schemas.microsoft.com/office/powerpoint/2010/main" val="16363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7" y="1417638"/>
            <a:ext cx="7762874" cy="554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progress in Britain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2000" y="3088719"/>
            <a:ext cx="7086600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600" dirty="0"/>
              <a:t>Parliament gives universities </a:t>
            </a:r>
            <a:r>
              <a:rPr lang="en-GB" sz="2600" dirty="0" smtClean="0"/>
              <a:t>a deadline: </a:t>
            </a:r>
          </a:p>
          <a:p>
            <a:r>
              <a:rPr lang="en-GB" sz="2600" dirty="0" smtClean="0"/>
              <a:t>Must improve performance by summer 2019</a:t>
            </a:r>
            <a:endParaRPr lang="en-GB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1524000"/>
            <a:ext cx="7086600" cy="129266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Late 2018: Parliamentary enquiry discovers that universities are still failing to post results onto trial registries: “Unacceptable”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5442742"/>
            <a:ext cx="7086600" cy="129266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Early 2019: Performance significantly improved</a:t>
            </a:r>
          </a:p>
          <a:p>
            <a:endParaRPr lang="en-GB" sz="2600" dirty="0"/>
          </a:p>
          <a:p>
            <a:r>
              <a:rPr lang="en-GB" sz="2600" b="1" dirty="0" smtClean="0"/>
              <a:t>End 2019 target: </a:t>
            </a:r>
            <a:r>
              <a:rPr lang="en-GB" sz="2600" b="1" dirty="0"/>
              <a:t>100% </a:t>
            </a:r>
            <a:r>
              <a:rPr lang="en-GB" sz="2600" b="1" dirty="0" smtClean="0"/>
              <a:t>EU registry results posted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" y="4278133"/>
            <a:ext cx="7086600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Public research funders begin to monitor whether grantees register trials and post results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581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7" y="1417638"/>
            <a:ext cx="7762874" cy="554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British universities do?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2000" y="1736229"/>
            <a:ext cx="7086600" cy="169277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STEP 1: Central oversight over trial registries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Create unified university registry accounts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Research </a:t>
            </a:r>
            <a:r>
              <a:rPr lang="en-GB" sz="2600" dirty="0"/>
              <a:t>Governance </a:t>
            </a:r>
            <a:r>
              <a:rPr lang="en-GB" sz="2600" dirty="0" smtClean="0"/>
              <a:t>team controls accounts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962400"/>
            <a:ext cx="7086600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Lessons learnt:</a:t>
            </a:r>
          </a:p>
          <a:p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One central registry manager (part-time role)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Stop </a:t>
            </a:r>
            <a:r>
              <a:rPr lang="en-GB" sz="2600" dirty="0"/>
              <a:t>free-for-all </a:t>
            </a:r>
            <a:r>
              <a:rPr lang="en-GB" sz="2600" dirty="0" smtClean="0"/>
              <a:t>chaotic registrations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Prevent </a:t>
            </a:r>
            <a:r>
              <a:rPr lang="en-GB" sz="2600" dirty="0"/>
              <a:t>multiple </a:t>
            </a:r>
            <a:r>
              <a:rPr lang="en-GB" sz="2600" dirty="0" smtClean="0"/>
              <a:t>registrations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Ensure </a:t>
            </a:r>
            <a:r>
              <a:rPr lang="en-GB" sz="2600" dirty="0"/>
              <a:t>quality </a:t>
            </a:r>
            <a:r>
              <a:rPr lang="en-GB" sz="2600" dirty="0" smtClean="0"/>
              <a:t>of all new registrations</a:t>
            </a:r>
          </a:p>
        </p:txBody>
      </p:sp>
    </p:spTree>
    <p:extLst>
      <p:ext uri="{BB962C8B-B14F-4D97-AF65-F5344CB8AC3E}">
        <p14:creationId xmlns:p14="http://schemas.microsoft.com/office/powerpoint/2010/main" val="18330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7" y="1417638"/>
            <a:ext cx="7762874" cy="554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British universities do?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2000" y="1736229"/>
            <a:ext cx="7086600" cy="169277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STEP 1: Central oversight over trial registries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Create unified university registry accounts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Research </a:t>
            </a:r>
            <a:r>
              <a:rPr lang="en-GB" sz="2600" dirty="0"/>
              <a:t>Governance </a:t>
            </a:r>
            <a:r>
              <a:rPr lang="en-GB" sz="2600" dirty="0" smtClean="0"/>
              <a:t>team controls accounts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962400"/>
            <a:ext cx="7086600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Lessons learnt:</a:t>
            </a:r>
          </a:p>
          <a:p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One central registry manager (part-time role)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Stop </a:t>
            </a:r>
            <a:r>
              <a:rPr lang="en-GB" sz="2600" dirty="0"/>
              <a:t>free-for-all </a:t>
            </a:r>
            <a:r>
              <a:rPr lang="en-GB" sz="2600" dirty="0" smtClean="0"/>
              <a:t>chaotic registrations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Prevent </a:t>
            </a:r>
            <a:r>
              <a:rPr lang="en-GB" sz="2600" dirty="0"/>
              <a:t>multiple </a:t>
            </a:r>
            <a:r>
              <a:rPr lang="en-GB" sz="2600" dirty="0" smtClean="0"/>
              <a:t>registrations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Ensure </a:t>
            </a:r>
            <a:r>
              <a:rPr lang="en-GB" sz="2600" dirty="0"/>
              <a:t>quality </a:t>
            </a:r>
            <a:r>
              <a:rPr lang="en-GB" sz="2600" dirty="0" smtClean="0"/>
              <a:t>of all new registrations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2362200"/>
            <a:ext cx="9144000" cy="4748212"/>
            <a:chOff x="6927" y="2286000"/>
            <a:chExt cx="9144000" cy="4748212"/>
          </a:xfrm>
        </p:grpSpPr>
        <p:sp>
          <p:nvSpPr>
            <p:cNvPr id="11" name="TextBox 10"/>
            <p:cNvSpPr txBox="1"/>
            <p:nvPr/>
          </p:nvSpPr>
          <p:spPr>
            <a:xfrm>
              <a:off x="6927" y="2509897"/>
              <a:ext cx="9144000" cy="45243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GB" sz="2600" b="1" dirty="0" smtClean="0"/>
            </a:p>
            <a:p>
              <a:pPr algn="ctr"/>
              <a:endParaRPr lang="en-GB" sz="2600" b="1" dirty="0" smtClean="0"/>
            </a:p>
            <a:p>
              <a:pPr algn="ctr"/>
              <a:r>
                <a:rPr lang="en-GB" sz="2600" dirty="0" smtClean="0"/>
                <a:t>Top lesson learnt:</a:t>
              </a:r>
              <a:endParaRPr lang="en-GB" sz="2600" dirty="0"/>
            </a:p>
            <a:p>
              <a:endParaRPr lang="en-GB" sz="2600" b="1" dirty="0"/>
            </a:p>
            <a:p>
              <a:pPr algn="ctr"/>
              <a:r>
                <a:rPr lang="en-GB" sz="2800" b="1" dirty="0" smtClean="0"/>
                <a:t>Preventing problems is </a:t>
              </a:r>
              <a:r>
                <a:rPr lang="en-GB" sz="2800" b="1" u="sng" dirty="0" smtClean="0"/>
                <a:t>MUCH</a:t>
              </a:r>
              <a:r>
                <a:rPr lang="en-GB" sz="2800" b="1" dirty="0" smtClean="0"/>
                <a:t> easier than fixing them later.</a:t>
              </a:r>
            </a:p>
            <a:p>
              <a:endParaRPr lang="en-GB" sz="2600" b="1" dirty="0" smtClean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sz="2600" dirty="0" smtClean="0"/>
                <a:t>Sooner or later, universities will have to do this anyway</a:t>
              </a:r>
            </a:p>
            <a:p>
              <a:pPr algn="ctr"/>
              <a:endParaRPr lang="en-GB" sz="2600" dirty="0" smtClean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en-GB" sz="2600" dirty="0" smtClean="0"/>
                <a:t>The sooner you start, the less clean-up work you will have to do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2600" dirty="0" smtClean="0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038600" y="2286000"/>
              <a:ext cx="990600" cy="990600"/>
            </a:xfrm>
            <a:prstGeom prst="downArrow">
              <a:avLst/>
            </a:prstGeom>
            <a:solidFill>
              <a:schemeClr val="accent3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4023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7" y="1417638"/>
            <a:ext cx="7762874" cy="554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British universities do?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2000" y="1736229"/>
            <a:ext cx="7086600" cy="249299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STEP 2: Audit existing registry entries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Search registries and create list of all old trials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Identify trials that never published results anywhere and contact their </a:t>
            </a:r>
            <a:r>
              <a:rPr lang="en-GB" sz="2600" dirty="0" smtClean="0"/>
              <a:t>PIs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Update all </a:t>
            </a:r>
            <a:r>
              <a:rPr lang="en-GB" sz="2600" dirty="0"/>
              <a:t>registry </a:t>
            </a:r>
            <a:r>
              <a:rPr lang="en-GB" sz="2600" dirty="0" smtClean="0"/>
              <a:t>entries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4288810"/>
            <a:ext cx="7086600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Lessons learnt:</a:t>
            </a:r>
          </a:p>
          <a:p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You will find a terrible mess </a:t>
            </a:r>
            <a:r>
              <a:rPr lang="en-GB" sz="2600" dirty="0" smtClean="0">
                <a:sym typeface="Wingdings" panose="05000000000000000000" pitchFamily="2" charset="2"/>
              </a:rPr>
              <a:t>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ym typeface="Wingdings" panose="05000000000000000000" pitchFamily="2" charset="2"/>
              </a:rPr>
              <a:t>Post </a:t>
            </a:r>
            <a:r>
              <a:rPr lang="en-GB" sz="2600" u="sng" dirty="0" smtClean="0">
                <a:sym typeface="Wingdings" panose="05000000000000000000" pitchFamily="2" charset="2"/>
              </a:rPr>
              <a:t>all</a:t>
            </a:r>
            <a:r>
              <a:rPr lang="en-GB" sz="2600" dirty="0" smtClean="0">
                <a:sym typeface="Wingdings" panose="05000000000000000000" pitchFamily="2" charset="2"/>
              </a:rPr>
              <a:t> results onto the EU registry (it’s the law)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ym typeface="Wingdings" panose="05000000000000000000" pitchFamily="2" charset="2"/>
              </a:rPr>
              <a:t>On the other registries, post results for all old trials that remain completely unpublished</a:t>
            </a: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22768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7" y="1417638"/>
            <a:ext cx="7762874" cy="554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British universities do?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62000" y="4133846"/>
            <a:ext cx="7086600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Lessons learnt:</a:t>
            </a:r>
          </a:p>
          <a:p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Go beyond narrow legal compliance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Fully align </a:t>
            </a:r>
            <a:r>
              <a:rPr lang="en-GB" sz="2600" dirty="0"/>
              <a:t>with WHO best </a:t>
            </a:r>
            <a:r>
              <a:rPr lang="en-GB" sz="2600" dirty="0" smtClean="0"/>
              <a:t>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Write clear Standard Operating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Make sure researchers understand new </a:t>
            </a:r>
            <a:r>
              <a:rPr lang="en-GB" sz="2600" dirty="0" smtClean="0"/>
              <a:t>rules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1736229"/>
            <a:ext cx="7086600" cy="209288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STEP 3: New policies and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All trials must be registered before they start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All trials must post results </a:t>
            </a:r>
            <a:r>
              <a:rPr lang="en-GB" sz="2600" u="sng" dirty="0" smtClean="0"/>
              <a:t>onto registries</a:t>
            </a:r>
            <a:r>
              <a:rPr lang="en-GB" sz="2600" dirty="0" smtClean="0"/>
              <a:t> within 12 months</a:t>
            </a:r>
          </a:p>
        </p:txBody>
      </p:sp>
    </p:spTree>
    <p:extLst>
      <p:ext uri="{BB962C8B-B14F-4D97-AF65-F5344CB8AC3E}">
        <p14:creationId xmlns:p14="http://schemas.microsoft.com/office/powerpoint/2010/main" val="11080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7" y="1417638"/>
            <a:ext cx="7762874" cy="554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British universities do?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2000" y="1736229"/>
            <a:ext cx="7086600" cy="169277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STEP 4: Support researchers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Either fully manage registry entries for them, 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Provide training and support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657600"/>
            <a:ext cx="7086600" cy="28931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Lessons learnt:</a:t>
            </a:r>
          </a:p>
          <a:p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Not yet clear which model works best</a:t>
            </a:r>
            <a:r>
              <a:rPr lang="en-GB" sz="2600" dirty="0" smtClean="0"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>
                <a:sym typeface="Wingdings" panose="05000000000000000000" pitchFamily="2" charset="2"/>
              </a:rPr>
              <a:t>More efficient to centralise some tasks</a:t>
            </a: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EU registry is very difficult for novices </a:t>
            </a:r>
            <a:r>
              <a:rPr lang="en-GB" sz="2600" dirty="0"/>
              <a:t>to </a:t>
            </a:r>
            <a:r>
              <a:rPr lang="en-GB" sz="2600" dirty="0" smtClean="0"/>
              <a:t>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Much easier if trial designs integrate registry reporting formats from the outset</a:t>
            </a:r>
          </a:p>
        </p:txBody>
      </p:sp>
    </p:spTree>
    <p:extLst>
      <p:ext uri="{BB962C8B-B14F-4D97-AF65-F5344CB8AC3E}">
        <p14:creationId xmlns:p14="http://schemas.microsoft.com/office/powerpoint/2010/main" val="267951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7" y="1417638"/>
            <a:ext cx="7762874" cy="554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British universities do?</a:t>
            </a:r>
            <a:endParaRPr lang="en-GB" dirty="0"/>
          </a:p>
        </p:txBody>
      </p:sp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2000" y="1736229"/>
            <a:ext cx="7086600" cy="209288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STEP 5: Monitor registry entries (ongoing)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Research Governance unit tracks all trials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Ensure all registry entries are kept updated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Ensure all trials post results within 12 months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3962400"/>
            <a:ext cx="7086600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Lessons learnt:</a:t>
            </a:r>
          </a:p>
          <a:p>
            <a:endParaRPr lang="en-GB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Email reminders to Principal Investigators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 smtClean="0"/>
              <a:t>Research Governance unit may need top-level support to ensure senior academics comply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/>
              <a:t>Very easy to </a:t>
            </a:r>
            <a:r>
              <a:rPr lang="en-GB" sz="2600" b="1" dirty="0" smtClean="0"/>
              <a:t>run </a:t>
            </a:r>
            <a:r>
              <a:rPr lang="en-GB" sz="2600" b="1" dirty="0"/>
              <a:t>once a good system is in </a:t>
            </a:r>
            <a:r>
              <a:rPr lang="en-GB" sz="2600" b="1" dirty="0" smtClean="0"/>
              <a:t>place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158897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structure</a:t>
            </a:r>
            <a:endParaRPr lang="en-GB" dirty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82587" y="1981200"/>
            <a:ext cx="837882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 The problem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1" y="3178314"/>
            <a:ext cx="74660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 Solutions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4397514"/>
            <a:ext cx="63992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3</a:t>
            </a:r>
            <a:r>
              <a:rPr lang="en-US" sz="4000" dirty="0" smtClean="0"/>
              <a:t> </a:t>
            </a:r>
            <a:r>
              <a:rPr lang="en-US" sz="4000" dirty="0"/>
              <a:t>German universities</a:t>
            </a:r>
            <a:endParaRPr lang="en-US" sz="4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5616714"/>
            <a:ext cx="525621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 How to fix this</a:t>
            </a:r>
          </a:p>
        </p:txBody>
      </p:sp>
    </p:spTree>
    <p:extLst>
      <p:ext uri="{BB962C8B-B14F-4D97-AF65-F5344CB8AC3E}">
        <p14:creationId xmlns:p14="http://schemas.microsoft.com/office/powerpoint/2010/main" val="32151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Image result for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" y="2217738"/>
            <a:ext cx="8891833" cy="43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430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                                     </a:t>
            </a:r>
            <a:r>
              <a:rPr lang="en-US" sz="6000" b="1" dirty="0" smtClean="0"/>
              <a:t>Resources</a:t>
            </a:r>
            <a:endParaRPr lang="en-GB" sz="6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597"/>
            <a:ext cx="4876800" cy="2111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9904" b="-39904"/>
          <a:stretch/>
        </p:blipFill>
        <p:spPr>
          <a:xfrm>
            <a:off x="335684" y="2354867"/>
            <a:ext cx="6885714" cy="51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30" y="4538494"/>
            <a:ext cx="6823940" cy="2395706"/>
          </a:xfrm>
          <a:prstGeom prst="rect">
            <a:avLst/>
          </a:prstGeom>
          <a:ln w="508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989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Image result for clinical 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clinical 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Image result for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7" y="2217738"/>
            <a:ext cx="8891833" cy="433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430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                                     </a:t>
            </a:r>
            <a:r>
              <a:rPr lang="en-US" sz="6000" b="1" dirty="0" smtClean="0"/>
              <a:t>Resources</a:t>
            </a:r>
            <a:endParaRPr lang="en-GB" sz="6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8597"/>
            <a:ext cx="4876800" cy="21112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39904" b="-39904"/>
          <a:stretch/>
        </p:blipFill>
        <p:spPr>
          <a:xfrm>
            <a:off x="335684" y="2354867"/>
            <a:ext cx="6885714" cy="51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30" y="4538494"/>
            <a:ext cx="6823940" cy="2395706"/>
          </a:xfrm>
          <a:prstGeom prst="rect">
            <a:avLst/>
          </a:prstGeom>
          <a:ln w="50800" cmpd="sng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122218" y="2444318"/>
            <a:ext cx="6550025" cy="400109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0"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000" b="1" dirty="0" smtClean="0"/>
          </a:p>
          <a:p>
            <a:pPr lvl="1"/>
            <a:r>
              <a:rPr lang="en-GB" sz="2600" b="1" dirty="0" err="1" smtClean="0"/>
              <a:t>TranspariMED</a:t>
            </a:r>
            <a:r>
              <a:rPr lang="en-GB" sz="2600" b="1" dirty="0" smtClean="0"/>
              <a:t> website: </a:t>
            </a:r>
          </a:p>
          <a:p>
            <a:pPr lvl="1"/>
            <a:endParaRPr lang="en-GB" sz="13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b="1" dirty="0" smtClean="0"/>
              <a:t>Case studies by universities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b="1" dirty="0" smtClean="0"/>
              <a:t>Policy checklist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600" b="1" dirty="0" err="1" smtClean="0"/>
              <a:t>AllTrials</a:t>
            </a:r>
            <a:r>
              <a:rPr lang="en-GB" sz="2600" b="1" dirty="0" smtClean="0"/>
              <a:t> user guide for registries</a:t>
            </a:r>
          </a:p>
          <a:p>
            <a:endParaRPr lang="en-GB" sz="1300" b="1" dirty="0"/>
          </a:p>
          <a:p>
            <a:pPr algn="ctr"/>
            <a:r>
              <a:rPr lang="en-GB" sz="3400" dirty="0" smtClean="0">
                <a:hlinkClick r:id="rId6"/>
              </a:rPr>
              <a:t>www.transparimed.org/resources</a:t>
            </a:r>
            <a:r>
              <a:rPr lang="en-GB" sz="3400" b="1" dirty="0"/>
              <a:t> </a:t>
            </a:r>
            <a:endParaRPr lang="en-GB" sz="2600" b="1" dirty="0"/>
          </a:p>
          <a:p>
            <a:pPr algn="ctr"/>
            <a:endParaRPr lang="en-GB" dirty="0" smtClean="0"/>
          </a:p>
          <a:p>
            <a:pPr algn="ctr"/>
            <a:r>
              <a:rPr lang="en-GB" sz="2600" dirty="0" smtClean="0"/>
              <a:t>Twitter: @</a:t>
            </a:r>
            <a:r>
              <a:rPr lang="en-GB" sz="2600" dirty="0" err="1" smtClean="0"/>
              <a:t>TranspariMED</a:t>
            </a:r>
            <a:endParaRPr lang="en-GB" sz="2600" dirty="0" smtClean="0"/>
          </a:p>
          <a:p>
            <a:pPr algn="ctr"/>
            <a:r>
              <a:rPr lang="en-GB" sz="2600" dirty="0"/>
              <a:t>Email: </a:t>
            </a:r>
            <a:r>
              <a:rPr lang="en-GB" sz="2600" dirty="0" smtClean="0"/>
              <a:t>tillbruckner@gmail.com</a:t>
            </a:r>
          </a:p>
          <a:p>
            <a:pPr algn="ct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478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 result for p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1297620"/>
            <a:ext cx="9140826" cy="63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Would you take these pills?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What the FDA saw:</a:t>
            </a:r>
          </a:p>
          <a:p>
            <a:r>
              <a:rPr lang="en-US" sz="2200" b="1" dirty="0" smtClean="0"/>
              <a:t>74 trials total</a:t>
            </a:r>
          </a:p>
          <a:p>
            <a:r>
              <a:rPr lang="en-US" sz="2200" dirty="0" smtClean="0"/>
              <a:t>38 trials had positive results</a:t>
            </a:r>
          </a:p>
          <a:p>
            <a:r>
              <a:rPr lang="en-US" sz="2200" dirty="0" smtClean="0"/>
              <a:t>36 trials  had negative results</a:t>
            </a:r>
            <a:endParaRPr lang="en-GB" sz="22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10417"/>
              </p:ext>
            </p:extLst>
          </p:nvPr>
        </p:nvGraphicFramePr>
        <p:xfrm>
          <a:off x="533400" y="370332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88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Image result for p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1295400"/>
            <a:ext cx="9140826" cy="639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Would you take these pills?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What independent scientists and doctors saw:</a:t>
            </a:r>
          </a:p>
          <a:p>
            <a:r>
              <a:rPr lang="en-US" sz="2200" b="1" dirty="0" smtClean="0"/>
              <a:t>52 trials total</a:t>
            </a:r>
          </a:p>
          <a:p>
            <a:r>
              <a:rPr lang="en-US" sz="2200" dirty="0" smtClean="0"/>
              <a:t>49 trials had positive results</a:t>
            </a:r>
          </a:p>
          <a:p>
            <a:r>
              <a:rPr lang="en-US" sz="2200" dirty="0" smtClean="0"/>
              <a:t>only 3 trials  had negative results</a:t>
            </a:r>
            <a:endParaRPr lang="en-GB" sz="22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83893"/>
              </p:ext>
            </p:extLst>
          </p:nvPr>
        </p:nvGraphicFramePr>
        <p:xfrm>
          <a:off x="533400" y="370332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03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0337"/>
            <a:ext cx="1778688" cy="2038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happened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98838"/>
              </p:ext>
            </p:extLst>
          </p:nvPr>
        </p:nvGraphicFramePr>
        <p:xfrm>
          <a:off x="533400" y="370332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22651"/>
              </p:ext>
            </p:extLst>
          </p:nvPr>
        </p:nvGraphicFramePr>
        <p:xfrm>
          <a:off x="5334000" y="373380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0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Trials visible: 52</a:t>
            </a:r>
            <a:endParaRPr lang="en-US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2775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Trials done: 74</a:t>
            </a:r>
            <a:endParaRPr lang="en-US" sz="3000" b="1" dirty="0"/>
          </a:p>
        </p:txBody>
      </p:sp>
      <p:sp>
        <p:nvSpPr>
          <p:cNvPr id="9" name="Right Arrow 8"/>
          <p:cNvSpPr/>
          <p:nvPr/>
        </p:nvSpPr>
        <p:spPr>
          <a:xfrm>
            <a:off x="3810000" y="4495800"/>
            <a:ext cx="13716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038600" y="6324600"/>
            <a:ext cx="5257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Erick Turner et al. 2008. “Selective </a:t>
            </a:r>
            <a:r>
              <a:rPr lang="en-GB" sz="1400" dirty="0"/>
              <a:t>Publication of </a:t>
            </a:r>
            <a:endParaRPr lang="en-GB" sz="1400" dirty="0" smtClean="0"/>
          </a:p>
          <a:p>
            <a:r>
              <a:rPr lang="en-GB" sz="1400" dirty="0" smtClean="0"/>
              <a:t>Antidepressant </a:t>
            </a:r>
            <a:r>
              <a:rPr lang="en-GB" sz="1400" dirty="0"/>
              <a:t>Trials and Its Influence on Apparent </a:t>
            </a:r>
            <a:r>
              <a:rPr lang="en-GB" sz="1400" dirty="0" smtClean="0"/>
              <a:t>Efficacy” (NEJM)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114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Publication bias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269360"/>
              </p:ext>
            </p:extLst>
          </p:nvPr>
        </p:nvGraphicFramePr>
        <p:xfrm>
          <a:off x="533400" y="373380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364416"/>
              </p:ext>
            </p:extLst>
          </p:nvPr>
        </p:nvGraphicFramePr>
        <p:xfrm>
          <a:off x="5334000" y="373380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0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Trials visible: 52</a:t>
            </a:r>
            <a:endParaRPr lang="en-US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2775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Trials done: 74</a:t>
            </a:r>
            <a:endParaRPr lang="en-US" sz="3000" b="1" dirty="0"/>
          </a:p>
        </p:txBody>
      </p:sp>
      <p:sp>
        <p:nvSpPr>
          <p:cNvPr id="9" name="Right Arrow 8"/>
          <p:cNvSpPr/>
          <p:nvPr/>
        </p:nvSpPr>
        <p:spPr>
          <a:xfrm>
            <a:off x="3810000" y="4495800"/>
            <a:ext cx="13716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Down Arrow 16"/>
          <p:cNvSpPr/>
          <p:nvPr/>
        </p:nvSpPr>
        <p:spPr>
          <a:xfrm rot="1586420">
            <a:off x="2967200" y="1752898"/>
            <a:ext cx="305594" cy="450060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60375" y="1648691"/>
            <a:ext cx="837882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/>
              <a:t>The results of around half of trials never get published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38600" y="6324600"/>
            <a:ext cx="5257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Erick Turner et al. 2008. “Selective </a:t>
            </a:r>
            <a:r>
              <a:rPr lang="en-GB" sz="1400" dirty="0"/>
              <a:t>Publication of </a:t>
            </a:r>
            <a:endParaRPr lang="en-GB" sz="1400" dirty="0" smtClean="0"/>
          </a:p>
          <a:p>
            <a:r>
              <a:rPr lang="en-GB" sz="1400" dirty="0" smtClean="0"/>
              <a:t>Antidepressant </a:t>
            </a:r>
            <a:r>
              <a:rPr lang="en-GB" sz="1400" dirty="0"/>
              <a:t>Trials and Its Influence on Apparent </a:t>
            </a:r>
            <a:r>
              <a:rPr lang="en-GB" sz="1400" dirty="0" smtClean="0"/>
              <a:t>Efficacy” (NEJM)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4408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038600" y="6324600"/>
            <a:ext cx="5257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Erick Turner et al. 2008. “Selective </a:t>
            </a:r>
            <a:r>
              <a:rPr lang="en-GB" sz="1400" dirty="0"/>
              <a:t>Publication of </a:t>
            </a:r>
            <a:endParaRPr lang="en-GB" sz="1400" dirty="0" smtClean="0"/>
          </a:p>
          <a:p>
            <a:r>
              <a:rPr lang="en-GB" sz="1400" dirty="0" smtClean="0"/>
              <a:t>Antidepressant </a:t>
            </a:r>
            <a:r>
              <a:rPr lang="en-GB" sz="1400" dirty="0"/>
              <a:t>Trials and Its Influence on Apparent </a:t>
            </a:r>
            <a:r>
              <a:rPr lang="en-GB" sz="1400" dirty="0" smtClean="0"/>
              <a:t>Efficacy” (NEJM)</a:t>
            </a:r>
            <a:endParaRPr lang="en-GB" sz="14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671816"/>
              </p:ext>
            </p:extLst>
          </p:nvPr>
        </p:nvGraphicFramePr>
        <p:xfrm>
          <a:off x="533400" y="3703320"/>
          <a:ext cx="3048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1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en-GB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Publication bias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AutoShape 2" descr="Image result for emot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skeptical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12775" y="2973803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Trials done: 74</a:t>
            </a:r>
            <a:endParaRPr lang="en-US" sz="3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0375" y="1648691"/>
            <a:ext cx="8378825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/>
              <a:t>The results of around half of all trials never get published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2304044"/>
            <a:ext cx="83058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b="1" dirty="0" smtClean="0"/>
              <a:t>Trials with negative results are far less likely to get published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438400" y="3810000"/>
            <a:ext cx="5503718" cy="1600200"/>
            <a:chOff x="2438400" y="3810000"/>
            <a:chExt cx="5503718" cy="1600200"/>
          </a:xfrm>
        </p:grpSpPr>
        <p:sp>
          <p:nvSpPr>
            <p:cNvPr id="12" name="Donut 11"/>
            <p:cNvSpPr/>
            <p:nvPr/>
          </p:nvSpPr>
          <p:spPr>
            <a:xfrm>
              <a:off x="2438400" y="4572000"/>
              <a:ext cx="762000" cy="838200"/>
            </a:xfrm>
            <a:prstGeom prst="donut">
              <a:avLst>
                <a:gd name="adj" fmla="val 14045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 rot="20819523">
              <a:off x="3249641" y="4516735"/>
              <a:ext cx="2209800" cy="228600"/>
            </a:xfrm>
            <a:prstGeom prst="lef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27518" y="3810000"/>
              <a:ext cx="2514600" cy="76944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One positive trial not published</a:t>
              </a:r>
              <a:endParaRPr lang="en-GB" sz="2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75" y="5181600"/>
            <a:ext cx="8531225" cy="1600200"/>
            <a:chOff x="3175" y="5181600"/>
            <a:chExt cx="8531225" cy="1600200"/>
          </a:xfrm>
        </p:grpSpPr>
        <p:sp>
          <p:nvSpPr>
            <p:cNvPr id="16" name="Left Arrow 15"/>
            <p:cNvSpPr/>
            <p:nvPr/>
          </p:nvSpPr>
          <p:spPr>
            <a:xfrm>
              <a:off x="4105159" y="5867400"/>
              <a:ext cx="2209800" cy="228600"/>
            </a:xfrm>
            <a:prstGeom prst="lef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Donut 17"/>
            <p:cNvSpPr/>
            <p:nvPr/>
          </p:nvSpPr>
          <p:spPr>
            <a:xfrm>
              <a:off x="3175" y="5181600"/>
              <a:ext cx="3959225" cy="1600200"/>
            </a:xfrm>
            <a:prstGeom prst="donut">
              <a:avLst>
                <a:gd name="adj" fmla="val 8257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9800" y="5596979"/>
              <a:ext cx="2514600" cy="7694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22 negative trials not published</a:t>
              </a:r>
              <a:endParaRPr lang="en-GB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72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1892</Words>
  <Application>Microsoft Office PowerPoint</Application>
  <PresentationFormat>On-screen Show (4:3)</PresentationFormat>
  <Paragraphs>442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Clinical Trial Transparency</vt:lpstr>
      <vt:lpstr>What are clinical trials?</vt:lpstr>
      <vt:lpstr>Presentation structure</vt:lpstr>
      <vt:lpstr>Presentation structure</vt:lpstr>
      <vt:lpstr>Would you take these pills?</vt:lpstr>
      <vt:lpstr>Would you take these pills?</vt:lpstr>
      <vt:lpstr>What happened here</vt:lpstr>
      <vt:lpstr>1. Publication bias</vt:lpstr>
      <vt:lpstr>1. Publication bias</vt:lpstr>
      <vt:lpstr>What happened here</vt:lpstr>
      <vt:lpstr>2. Evidence distortion</vt:lpstr>
      <vt:lpstr>Case study 1: Lorcainide</vt:lpstr>
      <vt:lpstr>Case study 2: Reboxetine</vt:lpstr>
      <vt:lpstr>Case study 3: Tamiflu</vt:lpstr>
      <vt:lpstr>These problems are not isolated</vt:lpstr>
      <vt:lpstr>No transparency means…</vt:lpstr>
      <vt:lpstr>Important: It’s not just Big Bad Pharma</vt:lpstr>
      <vt:lpstr>Presentation structure</vt:lpstr>
      <vt:lpstr>Solution: Trial registration</vt:lpstr>
      <vt:lpstr>Solution: Trial registration</vt:lpstr>
      <vt:lpstr>Solution: Post results on registries</vt:lpstr>
      <vt:lpstr>Solution: Post results on registries</vt:lpstr>
      <vt:lpstr>Solution: Post results on registries</vt:lpstr>
      <vt:lpstr>Solution: Post results on registries</vt:lpstr>
      <vt:lpstr>Presentation structure</vt:lpstr>
      <vt:lpstr>Trial registration</vt:lpstr>
      <vt:lpstr>Results publication (I)</vt:lpstr>
      <vt:lpstr>Results publication (II)</vt:lpstr>
      <vt:lpstr>Posting results on registries (I)</vt:lpstr>
      <vt:lpstr>Posting results on registries (II)</vt:lpstr>
      <vt:lpstr>Posting results on registries (III)</vt:lpstr>
      <vt:lpstr>Presentation structure</vt:lpstr>
      <vt:lpstr>Recent progress in Britain</vt:lpstr>
      <vt:lpstr>What did British universities do?</vt:lpstr>
      <vt:lpstr>What did British universities do?</vt:lpstr>
      <vt:lpstr>What did British universities do?</vt:lpstr>
      <vt:lpstr>What did British universities do?</vt:lpstr>
      <vt:lpstr>What did British universities do?</vt:lpstr>
      <vt:lpstr>What did British universities do?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Trial Transparency</dc:title>
  <dc:creator>Till</dc:creator>
  <cp:lastModifiedBy>Windows-gebruiker</cp:lastModifiedBy>
  <cp:revision>209</cp:revision>
  <dcterms:created xsi:type="dcterms:W3CDTF">2018-01-22T15:20:51Z</dcterms:created>
  <dcterms:modified xsi:type="dcterms:W3CDTF">2019-06-06T17:17:51Z</dcterms:modified>
</cp:coreProperties>
</file>